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85" r:id="rId2"/>
    <p:sldId id="294" r:id="rId3"/>
    <p:sldId id="288" r:id="rId4"/>
    <p:sldId id="276" r:id="rId5"/>
    <p:sldId id="291" r:id="rId6"/>
    <p:sldId id="267" r:id="rId7"/>
    <p:sldId id="275" r:id="rId8"/>
    <p:sldId id="290" r:id="rId9"/>
    <p:sldId id="292" r:id="rId10"/>
    <p:sldId id="293" r:id="rId11"/>
    <p:sldId id="295" r:id="rId12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99644" autoAdjust="0"/>
  </p:normalViewPr>
  <p:slideViewPr>
    <p:cSldViewPr snapToGrid="0" snapToObjects="1">
      <p:cViewPr>
        <p:scale>
          <a:sx n="90" d="100"/>
          <a:sy n="90" d="100"/>
        </p:scale>
        <p:origin x="-582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0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19B61-97C7-C649-A5E0-6740A09B3B23}" type="datetimeFigureOut">
              <a:rPr lang="sv-SE" smtClean="0"/>
              <a:t>2019-11-10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CC40A-1688-8A4E-9801-F67EABE406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278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4226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49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49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49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381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381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381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2800" b="1" dirty="0" smtClean="0"/>
              <a:t>Ansvarig:</a:t>
            </a:r>
            <a:r>
              <a:rPr lang="sv-SE" sz="2800" b="1" baseline="0" dirty="0" smtClean="0"/>
              <a:t> </a:t>
            </a:r>
            <a:r>
              <a:rPr lang="sv-SE" sz="2800" b="1" dirty="0" smtClean="0"/>
              <a:t>Birgitta</a:t>
            </a:r>
            <a:r>
              <a:rPr lang="sv-SE" sz="2800" b="1" baseline="0" dirty="0" smtClean="0"/>
              <a:t> </a:t>
            </a:r>
            <a:endParaRPr lang="sv-SE" sz="2800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76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2423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49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C40A-1688-8A4E-9801-F67EABE40634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04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November 10,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November 10, 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November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8000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November 10,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4137" y="843862"/>
            <a:ext cx="7772400" cy="3198221"/>
          </a:xfrm>
        </p:spPr>
        <p:txBody>
          <a:bodyPr/>
          <a:lstStyle/>
          <a:p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r>
              <a:rPr lang="sv-SE" sz="2300" b="1" cap="none" spc="0" dirty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>
                <a:solidFill>
                  <a:prstClr val="black"/>
                </a:solidFill>
                <a:latin typeface="Calibri"/>
              </a:rPr>
            </a:b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1202" y="310462"/>
            <a:ext cx="4038598" cy="642038"/>
          </a:xfrm>
        </p:spPr>
        <p:txBody>
          <a:bodyPr>
            <a:normAutofit/>
          </a:bodyPr>
          <a:lstStyle/>
          <a:p>
            <a:r>
              <a:rPr lang="sv-SE" sz="2800" dirty="0" smtClean="0"/>
              <a:t>TORSÅKERS IF</a:t>
            </a:r>
            <a:endParaRPr lang="sv-SE" sz="2800" dirty="0"/>
          </a:p>
        </p:txBody>
      </p:sp>
      <p:pic>
        <p:nvPicPr>
          <p:cNvPr id="7" name="Picture 4" descr="https://scontent-frt3-1.xx.fbcdn.net/v/t1.0-9/11705273_425875757597673_2861938848823071378_n.jpg?oh=081203e81ef04c3d798285d23688d3cc&amp;oe=5871A1E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16" y="1828050"/>
            <a:ext cx="7036572" cy="477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799716" y="1333500"/>
            <a:ext cx="428028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Socioekonomiskt bokslut 2018</a:t>
            </a:r>
            <a:endParaRPr lang="sv-SE" dirty="0"/>
          </a:p>
        </p:txBody>
      </p:sp>
      <p:pic>
        <p:nvPicPr>
          <p:cNvPr id="8" name="Shape 438" descr="logo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6001" y="82127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24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1952625"/>
            <a:ext cx="7772400" cy="2057400"/>
          </a:xfrm>
        </p:spPr>
        <p:txBody>
          <a:bodyPr/>
          <a:lstStyle/>
          <a:p>
            <a:r>
              <a:rPr lang="sv-SE" sz="2400" dirty="0" smtClean="0"/>
              <a:t>    </a:t>
            </a:r>
            <a:endParaRPr lang="sv-SE" sz="2400" dirty="0"/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212816" y="104775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Hur skulle det se ut om Torsåkers </a:t>
            </a:r>
            <a:r>
              <a:rPr lang="sv-SE" sz="2800" dirty="0" err="1" smtClean="0"/>
              <a:t>iF</a:t>
            </a:r>
            <a:r>
              <a:rPr lang="sv-SE" sz="2800" dirty="0" smtClean="0"/>
              <a:t> </a:t>
            </a:r>
            <a:r>
              <a:rPr lang="sv-SE" sz="2800" smtClean="0"/>
              <a:t>inte finns ?</a:t>
            </a:r>
            <a:endParaRPr lang="sv-SE" sz="2800" dirty="0"/>
          </a:p>
        </p:txBody>
      </p:sp>
      <p:sp>
        <p:nvSpPr>
          <p:cNvPr id="9" name="textruta 8"/>
          <p:cNvSpPr txBox="1"/>
          <p:nvPr/>
        </p:nvSpPr>
        <p:spPr>
          <a:xfrm>
            <a:off x="344713" y="1226045"/>
            <a:ext cx="82701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Såklart nästan omöjligt att </a:t>
            </a:r>
            <a:r>
              <a:rPr lang="sv-SE" sz="2400" dirty="0" err="1" smtClean="0">
                <a:latin typeface="Calibri"/>
                <a:ea typeface="Calibri"/>
                <a:cs typeface="Times New Roman"/>
              </a:rPr>
              <a:t>att</a:t>
            </a:r>
            <a:r>
              <a:rPr lang="sv-SE" sz="2400" dirty="0" smtClean="0">
                <a:latin typeface="Calibri"/>
                <a:ea typeface="Calibri"/>
                <a:cs typeface="Times New Roman"/>
              </a:rPr>
              <a:t> säga men troligen,</a:t>
            </a:r>
          </a:p>
          <a:p>
            <a:endParaRPr lang="sv-SE" sz="2400" dirty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Färre skulle spela fotboll/röra på sig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Kräver skjutsar för att spela fotboll på annan ort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Alla har troligen inte förutsättningar för det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Gemenskapen som finns på Torsåkers IP och i Torsåker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Mindre besökare i Torsåker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Mindre intäkter till hela ”byn”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sv-SE" sz="2400" dirty="0" smtClean="0">
              <a:latin typeface="Calibri"/>
              <a:ea typeface="Calibri"/>
              <a:cs typeface="Times New Roman"/>
            </a:endParaRP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	</a:t>
            </a:r>
            <a:endParaRPr lang="sv-SE" sz="2400" dirty="0" smtClean="0"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Picture 2" descr="https://scontent-arn2-1.xx.fbcdn.net/v/t1.0-9/922746_141530632698855_490688445_n.jpg?oh=ecdfefc3ee19ff708c942f86b58b7b40&amp;oe=58699CA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25" y="5000049"/>
            <a:ext cx="2858950" cy="164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Rak 3"/>
          <p:cNvCxnSpPr/>
          <p:nvPr/>
        </p:nvCxnSpPr>
        <p:spPr>
          <a:xfrm>
            <a:off x="1466125" y="4889500"/>
            <a:ext cx="2858950" cy="1663700"/>
          </a:xfrm>
          <a:prstGeom prst="line">
            <a:avLst/>
          </a:prstGeom>
          <a:ln w="133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 flipV="1">
            <a:off x="1466125" y="5000049"/>
            <a:ext cx="2858950" cy="1648692"/>
          </a:xfrm>
          <a:prstGeom prst="line">
            <a:avLst/>
          </a:prstGeom>
          <a:ln w="133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https://scontent-frt3-1.xx.fbcdn.net/v/t34.0-12/14384166_10208806669261452_1494112098_n.jpg?oh=40bc67af352ddfcc2366216e634da2ee&amp;oe=57E2F2B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528" y="4889500"/>
            <a:ext cx="3344784" cy="165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Rak 18"/>
          <p:cNvCxnSpPr/>
          <p:nvPr/>
        </p:nvCxnSpPr>
        <p:spPr>
          <a:xfrm flipV="1">
            <a:off x="4918528" y="4889500"/>
            <a:ext cx="3344784" cy="1623292"/>
          </a:xfrm>
          <a:prstGeom prst="line">
            <a:avLst/>
          </a:prstGeom>
          <a:ln w="133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 flipH="1" flipV="1">
            <a:off x="4918528" y="5000049"/>
            <a:ext cx="3344785" cy="1542620"/>
          </a:xfrm>
          <a:prstGeom prst="line">
            <a:avLst/>
          </a:prstGeom>
          <a:ln w="133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Shape 438" descr="logo-1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03879" y="0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1952625"/>
            <a:ext cx="7772400" cy="2057400"/>
          </a:xfrm>
        </p:spPr>
        <p:txBody>
          <a:bodyPr/>
          <a:lstStyle/>
          <a:p>
            <a:r>
              <a:rPr lang="sv-SE" sz="2400" dirty="0" smtClean="0"/>
              <a:t>    </a:t>
            </a:r>
            <a:endParaRPr lang="sv-SE" sz="2400" dirty="0"/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344713" y="175120"/>
            <a:ext cx="6187984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FRÅGOR</a:t>
            </a:r>
            <a:endParaRPr lang="sv-SE" sz="2800" dirty="0"/>
          </a:p>
        </p:txBody>
      </p:sp>
      <p:sp>
        <p:nvSpPr>
          <p:cNvPr id="9" name="textruta 8"/>
          <p:cNvSpPr txBox="1"/>
          <p:nvPr/>
        </p:nvSpPr>
        <p:spPr>
          <a:xfrm>
            <a:off x="344713" y="1226045"/>
            <a:ext cx="82701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 smtClean="0">
              <a:latin typeface="Calibri"/>
              <a:ea typeface="Calibri"/>
              <a:cs typeface="Times New Roman"/>
            </a:endParaRPr>
          </a:p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Kontakta ordförande </a:t>
            </a:r>
          </a:p>
          <a:p>
            <a:endParaRPr lang="sv-SE" sz="2400" dirty="0">
              <a:latin typeface="Calibri"/>
              <a:ea typeface="Calibri"/>
              <a:cs typeface="Times New Roman"/>
            </a:endParaRPr>
          </a:p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Birgitta </a:t>
            </a:r>
            <a:r>
              <a:rPr lang="sv-SE" sz="2400" dirty="0" err="1" smtClean="0">
                <a:latin typeface="Calibri"/>
                <a:ea typeface="Calibri"/>
                <a:cs typeface="Times New Roman"/>
              </a:rPr>
              <a:t>Osmund</a:t>
            </a:r>
            <a:r>
              <a:rPr lang="sv-SE" sz="2400" dirty="0" smtClean="0">
                <a:latin typeface="Calibri"/>
                <a:ea typeface="Calibri"/>
                <a:cs typeface="Times New Roman"/>
              </a:rPr>
              <a:t> Eriksson, 073 – 822 50 56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sv-SE" sz="2400" dirty="0" smtClean="0">
              <a:latin typeface="Calibri"/>
              <a:ea typeface="Calibri"/>
              <a:cs typeface="Times New Roman"/>
            </a:endParaRP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	</a:t>
            </a:r>
            <a:endParaRPr lang="sv-SE" sz="2400" dirty="0" smtClean="0">
              <a:latin typeface="Calibri"/>
              <a:ea typeface="Calibri"/>
              <a:cs typeface="Times New Roman"/>
            </a:endParaRPr>
          </a:p>
        </p:txBody>
      </p:sp>
      <p:pic>
        <p:nvPicPr>
          <p:cNvPr id="12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3879" y="0"/>
            <a:ext cx="1663308" cy="1505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Torsåkers IF Kansli\Desktop\vinst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3367087"/>
            <a:ext cx="4343400" cy="289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9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1952625"/>
            <a:ext cx="7772400" cy="2057400"/>
          </a:xfrm>
        </p:spPr>
        <p:txBody>
          <a:bodyPr/>
          <a:lstStyle/>
          <a:p>
            <a:r>
              <a:rPr lang="sv-SE" sz="2400" dirty="0" smtClean="0"/>
              <a:t>    </a:t>
            </a:r>
            <a:endParaRPr lang="sv-SE" sz="2400" dirty="0"/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212816" y="104775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err="1" smtClean="0"/>
              <a:t>fÖRENINGSINFORMATION</a:t>
            </a:r>
            <a:endParaRPr lang="sv-SE" sz="2800" dirty="0"/>
          </a:p>
        </p:txBody>
      </p:sp>
      <p:sp>
        <p:nvSpPr>
          <p:cNvPr id="9" name="textruta 8"/>
          <p:cNvSpPr txBox="1"/>
          <p:nvPr/>
        </p:nvSpPr>
        <p:spPr>
          <a:xfrm>
            <a:off x="344713" y="1224947"/>
            <a:ext cx="827014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Anläggningen ägs av Hofors Kommun, vi </a:t>
            </a:r>
            <a:r>
              <a:rPr lang="sv-SE" sz="2400" b="1" dirty="0" err="1" smtClean="0">
                <a:latin typeface="Calibri"/>
                <a:ea typeface="Calibri"/>
                <a:cs typeface="Times New Roman"/>
              </a:rPr>
              <a:t>driftar</a:t>
            </a:r>
            <a:r>
              <a:rPr lang="sv-SE" sz="2400" b="1" dirty="0" smtClean="0">
                <a:latin typeface="Calibri"/>
                <a:ea typeface="Calibri"/>
                <a:cs typeface="Times New Roman"/>
              </a:rPr>
              <a:t> via nyttjanderättsavtal</a:t>
            </a:r>
          </a:p>
          <a:p>
            <a:endParaRPr lang="sv-SE" sz="2400" b="1" dirty="0">
              <a:latin typeface="Calibri"/>
              <a:ea typeface="Calibri"/>
              <a:cs typeface="Times New Roman"/>
            </a:endParaRP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Omsättning 2018			   1 049 000 kr</a:t>
            </a: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Varav statliga/kommunala stöd	         82 000 kr</a:t>
            </a: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Övriga intäkter			       967 000 kr</a:t>
            </a: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Resultat 				                    0 kr</a:t>
            </a: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Eget kapital				</a:t>
            </a:r>
            <a:r>
              <a:rPr lang="sv-SE" sz="2400" b="1" smtClean="0">
                <a:latin typeface="Calibri"/>
                <a:ea typeface="Calibri"/>
                <a:cs typeface="Times New Roman"/>
              </a:rPr>
              <a:t>        125 </a:t>
            </a:r>
            <a:r>
              <a:rPr lang="sv-SE" sz="2400" b="1" dirty="0" smtClean="0">
                <a:latin typeface="Calibri"/>
                <a:ea typeface="Calibri"/>
                <a:cs typeface="Times New Roman"/>
              </a:rPr>
              <a:t>000 kr</a:t>
            </a:r>
          </a:p>
          <a:p>
            <a:endParaRPr lang="sv-SE" sz="2400" b="1" dirty="0">
              <a:latin typeface="Calibri"/>
              <a:ea typeface="Calibri"/>
              <a:cs typeface="Times New Roman"/>
            </a:endParaRP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1 heltidsanställd fotboll/föreningsutvecklare</a:t>
            </a:r>
          </a:p>
          <a:p>
            <a:endParaRPr lang="sv-SE" sz="2400" b="1" dirty="0">
              <a:latin typeface="Calibri"/>
              <a:ea typeface="Calibri"/>
              <a:cs typeface="Times New Roman"/>
            </a:endParaRP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Ca 110 aktiva	barn/ungdom/senior</a:t>
            </a:r>
          </a:p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24 ledare	</a:t>
            </a:r>
            <a:endParaRPr lang="sv-SE" sz="2400" dirty="0" smtClean="0"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Picture 2" descr="https://scontent-arn2-1.xx.fbcdn.net/v/t1.0-9/922746_141530632698855_490688445_n.jpg?oh=ecdfefc3ee19ff708c942f86b58b7b40&amp;oe=58699CA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00" y="5000049"/>
            <a:ext cx="2858950" cy="164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Shape 438" descr="logo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6001" y="82127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458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1514475"/>
            <a:ext cx="7772400" cy="1819275"/>
          </a:xfrm>
        </p:spPr>
        <p:txBody>
          <a:bodyPr/>
          <a:lstStyle/>
          <a:p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/>
              <a:t/>
            </a:r>
            <a:br>
              <a:rPr lang="sv-SE" sz="2400" dirty="0"/>
            </a:b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endParaRPr lang="sv-SE" sz="2000" b="1" dirty="0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390525" y="1114425"/>
            <a:ext cx="7772400" cy="355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b="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2300" b="1" cap="none" spc="0" dirty="0" smtClean="0">
              <a:solidFill>
                <a:prstClr val="black"/>
              </a:solidFill>
              <a:latin typeface="Calibri"/>
            </a:endParaRPr>
          </a:p>
          <a:p>
            <a:endParaRPr lang="sv-SE" sz="2300" b="1" cap="none" spc="0" dirty="0">
              <a:solidFill>
                <a:prstClr val="black"/>
              </a:solidFill>
              <a:latin typeface="Calibri"/>
            </a:endParaRPr>
          </a:p>
          <a:p>
            <a:endParaRPr lang="sv-SE" sz="2300" b="1" cap="none" spc="0" dirty="0" smtClean="0">
              <a:solidFill>
                <a:prstClr val="black"/>
              </a:solidFill>
              <a:latin typeface="Calibri"/>
            </a:endParaRPr>
          </a:p>
          <a:p>
            <a:endParaRPr lang="sv-SE" sz="2300" b="1" cap="none" spc="0" dirty="0">
              <a:solidFill>
                <a:prstClr val="black"/>
              </a:solidFill>
              <a:latin typeface="Calibri"/>
            </a:endParaRPr>
          </a:p>
          <a:p>
            <a:endParaRPr lang="sv-SE" sz="2000" b="1" dirty="0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390525" y="1345475"/>
            <a:ext cx="8270149" cy="471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ea typeface="Calibri"/>
              </a:rPr>
              <a:t>Vad är ett socioekonomisk bokslut </a:t>
            </a:r>
            <a:r>
              <a:rPr lang="sv-SE" b="1" dirty="0" smtClean="0">
                <a:ea typeface="Calibri"/>
              </a:rPr>
              <a:t>?</a:t>
            </a:r>
          </a:p>
          <a:p>
            <a:endParaRPr lang="sv-SE" dirty="0"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 smtClean="0">
                <a:ea typeface="Times New Roman"/>
                <a:cs typeface="Times New Roman"/>
              </a:rPr>
              <a:t>Torsåkers </a:t>
            </a:r>
            <a:r>
              <a:rPr lang="sv-SE" dirty="0">
                <a:ea typeface="Times New Roman"/>
                <a:cs typeface="Times New Roman"/>
              </a:rPr>
              <a:t>IF </a:t>
            </a:r>
            <a:r>
              <a:rPr lang="sv-SE" dirty="0" smtClean="0">
                <a:ea typeface="Times New Roman"/>
                <a:cs typeface="Times New Roman"/>
              </a:rPr>
              <a:t>gör sedan några år tillbaka ett socioekonomiskt </a:t>
            </a:r>
            <a:r>
              <a:rPr lang="sv-SE" dirty="0">
                <a:ea typeface="Times New Roman"/>
                <a:cs typeface="Times New Roman"/>
              </a:rPr>
              <a:t>bokslut.</a:t>
            </a:r>
            <a:endParaRPr lang="sv-S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ea typeface="Times New Roman"/>
                <a:cs typeface="Times New Roman"/>
              </a:rPr>
              <a:t>Stöd och råd i detta har vi fått från </a:t>
            </a:r>
            <a:r>
              <a:rPr lang="sv-SE" dirty="0" err="1">
                <a:ea typeface="Times New Roman"/>
                <a:cs typeface="Times New Roman"/>
              </a:rPr>
              <a:t>EttBraNätverk</a:t>
            </a:r>
            <a:r>
              <a:rPr lang="sv-SE" dirty="0">
                <a:ea typeface="Times New Roman"/>
                <a:cs typeface="Times New Roman"/>
              </a:rPr>
              <a:t> i Gävleborg.</a:t>
            </a:r>
            <a:endParaRPr lang="sv-S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ea typeface="Times New Roman"/>
                <a:cs typeface="Times New Roman"/>
              </a:rPr>
              <a:t> </a:t>
            </a:r>
            <a:endParaRPr lang="sv-S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ea typeface="Times New Roman"/>
                <a:cs typeface="Times New Roman"/>
              </a:rPr>
              <a:t>Enkelt förklarat är det en modell för att på ett annat sätt </a:t>
            </a:r>
            <a:r>
              <a:rPr lang="sv-SE" dirty="0" smtClean="0">
                <a:ea typeface="Times New Roman"/>
                <a:cs typeface="Times New Roman"/>
              </a:rPr>
              <a:t>än traditionellt bokslut visa </a:t>
            </a:r>
            <a:r>
              <a:rPr lang="sv-SE" dirty="0">
                <a:ea typeface="Times New Roman"/>
                <a:cs typeface="Times New Roman"/>
              </a:rPr>
              <a:t>på värdet av den verksamhet vi bedriver i Torsåkers IF. </a:t>
            </a:r>
            <a:endParaRPr lang="sv-SE" dirty="0" smtClean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 smtClean="0">
                <a:ea typeface="Times New Roman"/>
                <a:cs typeface="Times New Roman"/>
              </a:rPr>
              <a:t>Tror </a:t>
            </a:r>
            <a:r>
              <a:rPr lang="sv-SE" dirty="0">
                <a:ea typeface="Times New Roman"/>
                <a:cs typeface="Times New Roman"/>
              </a:rPr>
              <a:t>alla är ganska medveten om att varje individ som hamnar i utanförskap kostar samhället enorma summor. Kan vi då i Torsåkers IF och övriga ideella föreningar erbjuda en bra och meningsfull verksamhet för alla så minskar utanförskapet. En vinst för individen och </a:t>
            </a:r>
            <a:r>
              <a:rPr lang="sv-SE" dirty="0" smtClean="0">
                <a:ea typeface="Times New Roman"/>
                <a:cs typeface="Times New Roman"/>
              </a:rPr>
              <a:t>för samhället</a:t>
            </a:r>
            <a:r>
              <a:rPr lang="sv-SE" dirty="0">
                <a:ea typeface="Times New Roman"/>
                <a:cs typeface="Times New Roman"/>
              </a:rPr>
              <a:t>.</a:t>
            </a:r>
            <a:endParaRPr lang="sv-S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ea typeface="Times New Roman"/>
                <a:cs typeface="Times New Roman"/>
              </a:rPr>
              <a:t> </a:t>
            </a:r>
            <a:endParaRPr lang="sv-S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ea typeface="Times New Roman"/>
                <a:cs typeface="Times New Roman"/>
              </a:rPr>
              <a:t>Detta är en redovisning som ska integreras med det </a:t>
            </a:r>
            <a:endParaRPr lang="sv-SE" dirty="0" smtClean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dirty="0" smtClean="0">
                <a:ea typeface="Times New Roman"/>
                <a:cs typeface="Times New Roman"/>
              </a:rPr>
              <a:t>traditionella </a:t>
            </a:r>
            <a:r>
              <a:rPr lang="sv-SE" dirty="0">
                <a:ea typeface="Times New Roman"/>
                <a:cs typeface="Times New Roman"/>
              </a:rPr>
              <a:t>företagsekonomiska bokslut som alltid görs.</a:t>
            </a:r>
            <a:endParaRPr lang="sv-SE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400" dirty="0">
                <a:ea typeface="Times New Roman"/>
                <a:cs typeface="Times New Roman"/>
              </a:rPr>
              <a:t> </a:t>
            </a:r>
            <a:endParaRPr lang="sv-SE" sz="1400" dirty="0">
              <a:ea typeface="Calibri"/>
              <a:cs typeface="Times New Roman"/>
            </a:endParaRPr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131325"/>
            <a:ext cx="7772400" cy="1066800"/>
          </a:xfrm>
        </p:spPr>
        <p:txBody>
          <a:bodyPr>
            <a:normAutofit/>
          </a:bodyPr>
          <a:lstStyle/>
          <a:p>
            <a:r>
              <a:rPr lang="sv-SE" sz="2800" dirty="0" smtClean="0"/>
              <a:t>Socioekonomiskt bokslut</a:t>
            </a:r>
            <a:endParaRPr lang="sv-SE" sz="2800" dirty="0"/>
          </a:p>
        </p:txBody>
      </p:sp>
      <p:pic>
        <p:nvPicPr>
          <p:cNvPr id="7" name="Picture 2" descr="https://scontent-arn2-1.xx.fbcdn.net/v/t1.0-9/10544376_384879275030655_2403966831654647532_n.jpg?oh=ab6e6c60d7f0b6831d8760bb9f6ed544&amp;oe=587D6F6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571" y="4509772"/>
            <a:ext cx="1708332" cy="229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Shape 438" descr="logo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6001" y="82127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476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00000">
              <a:schemeClr val="bg1"/>
            </a:gs>
            <a:gs pos="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6145" y="1088978"/>
            <a:ext cx="7772400" cy="508635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3600" b="1" dirty="0" smtClean="0">
                <a:latin typeface="Arial"/>
                <a:ea typeface="Calibri"/>
                <a:cs typeface="Times New Roman"/>
              </a:rPr>
              <a:t> </a:t>
            </a:r>
            <a:r>
              <a:rPr lang="sv-SE" sz="2000" dirty="0">
                <a:latin typeface="Calibri"/>
                <a:ea typeface="Calibri"/>
                <a:cs typeface="Times New Roman"/>
              </a:rPr>
              <a:t/>
            </a:r>
            <a:br>
              <a:rPr lang="sv-SE" sz="2000" dirty="0">
                <a:latin typeface="Calibri"/>
                <a:ea typeface="Calibri"/>
                <a:cs typeface="Times New Roman"/>
              </a:rPr>
            </a:br>
            <a:r>
              <a:rPr lang="sv-SE" sz="2617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617" b="1" cap="none" spc="0" dirty="0" smtClean="0">
                <a:solidFill>
                  <a:prstClr val="black"/>
                </a:solidFill>
                <a:latin typeface="Calibri"/>
              </a:rPr>
            </a:b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> </a:t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endParaRPr lang="sv-SE" sz="2000" b="1" dirty="0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962525" y="4467225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6" name="Platshållare för text 2"/>
          <p:cNvSpPr>
            <a:spLocks noGrp="1"/>
          </p:cNvSpPr>
          <p:nvPr>
            <p:ph type="body" idx="1"/>
          </p:nvPr>
        </p:nvSpPr>
        <p:spPr>
          <a:xfrm>
            <a:off x="342899" y="318188"/>
            <a:ext cx="7772400" cy="1066800"/>
          </a:xfrm>
        </p:spPr>
        <p:txBody>
          <a:bodyPr>
            <a:normAutofit lnSpcReduction="10000"/>
          </a:bodyPr>
          <a:lstStyle/>
          <a:p>
            <a:r>
              <a:rPr lang="sv-SE" sz="2800" dirty="0" smtClean="0"/>
              <a:t>Vad har Torsåkers </a:t>
            </a:r>
            <a:r>
              <a:rPr lang="sv-SE" sz="2800" dirty="0" err="1" smtClean="0"/>
              <a:t>if</a:t>
            </a:r>
            <a:r>
              <a:rPr lang="sv-SE" sz="2800" dirty="0" smtClean="0"/>
              <a:t> </a:t>
            </a:r>
            <a:endParaRPr lang="sv-SE" sz="2800" dirty="0"/>
          </a:p>
          <a:p>
            <a:r>
              <a:rPr lang="sv-SE" sz="2800" dirty="0" smtClean="0"/>
              <a:t>FÖR VERKSAMHET </a:t>
            </a:r>
            <a:endParaRPr lang="sv-SE" sz="2800" dirty="0"/>
          </a:p>
        </p:txBody>
      </p:sp>
      <p:sp>
        <p:nvSpPr>
          <p:cNvPr id="7" name="textruta 6"/>
          <p:cNvSpPr txBox="1"/>
          <p:nvPr/>
        </p:nvSpPr>
        <p:spPr>
          <a:xfrm>
            <a:off x="342899" y="1563988"/>
            <a:ext cx="827014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Calibri"/>
                <a:ea typeface="Calibri"/>
                <a:cs typeface="Times New Roman"/>
              </a:rPr>
              <a:t>Torsåkers IF har fotboll som bas i föreningen men arrangerar sedan 2015 en mängd övriga aktiviteter. Torsåker är en liten ort med ca 1 500 invånare och utifrån det så har vi en relativt stor fotbollsverksamhet.</a:t>
            </a:r>
          </a:p>
          <a:p>
            <a:endParaRPr lang="sv-SE" sz="2000" dirty="0">
              <a:effectLst/>
              <a:latin typeface="Calibri"/>
              <a:ea typeface="Calibri"/>
              <a:cs typeface="Times New Roman"/>
            </a:endParaRPr>
          </a:p>
          <a:p>
            <a:r>
              <a:rPr lang="sv-SE" sz="2000" dirty="0" smtClean="0">
                <a:latin typeface="Calibri"/>
                <a:ea typeface="Calibri"/>
                <a:cs typeface="Times New Roman"/>
              </a:rPr>
              <a:t>Under 2017 har över 100 barn &amp; ungdomar i ålder 5 – 17 samt kring 30 seniorer tränat och spelat matcher i Torsåkers IF.</a:t>
            </a:r>
          </a:p>
          <a:p>
            <a:r>
              <a:rPr lang="sv-SE" sz="2000" dirty="0" smtClean="0">
                <a:latin typeface="Calibri"/>
                <a:ea typeface="Calibri"/>
                <a:cs typeface="Times New Roman"/>
              </a:rPr>
              <a:t>Det har för 2017 inneburit totalt:</a:t>
            </a:r>
          </a:p>
          <a:p>
            <a:endParaRPr lang="sv-SE" sz="2000" dirty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510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 träningar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8 340</a:t>
            </a:r>
            <a:r>
              <a:rPr lang="sv-SE" sz="2800" b="1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sv-SE" sz="2000" dirty="0" smtClean="0">
                <a:effectLst/>
                <a:latin typeface="Calibri"/>
                <a:ea typeface="Calibri"/>
                <a:cs typeface="Times New Roman"/>
              </a:rPr>
              <a:t>träningstillfällen varav ungdomar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5 600 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träningstillfällen </a:t>
            </a:r>
            <a:endParaRPr lang="sv-SE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805174" y="3672258"/>
            <a:ext cx="2665680" cy="1757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/>
          <p:cNvSpPr txBox="1"/>
          <p:nvPr/>
        </p:nvSpPr>
        <p:spPr>
          <a:xfrm>
            <a:off x="5805174" y="3687403"/>
            <a:ext cx="2741744" cy="284154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endParaRPr lang="sv-SE" dirty="0" smtClean="0"/>
          </a:p>
          <a:p>
            <a:pPr algn="ctr"/>
            <a:r>
              <a:rPr lang="sv-SE" dirty="0" smtClean="0"/>
              <a:t>Citat från aktiva på frågan, vad betyder TIF för dig ?</a:t>
            </a:r>
          </a:p>
          <a:p>
            <a:pPr algn="ctr"/>
            <a:endParaRPr lang="sv-SE" sz="1665" dirty="0"/>
          </a:p>
          <a:p>
            <a:pPr algn="ctr"/>
            <a:r>
              <a:rPr lang="sv-SE" dirty="0" smtClean="0"/>
              <a:t>” </a:t>
            </a:r>
            <a:r>
              <a:rPr lang="sv-SE" dirty="0"/>
              <a:t>Fotbollen betyder allt, </a:t>
            </a:r>
            <a:r>
              <a:rPr lang="sv-SE" dirty="0" smtClean="0"/>
              <a:t>”TIF </a:t>
            </a:r>
            <a:r>
              <a:rPr lang="sv-SE" dirty="0"/>
              <a:t>är kompisar och </a:t>
            </a:r>
            <a:r>
              <a:rPr lang="sv-SE" dirty="0" smtClean="0"/>
              <a:t>gemenskap”</a:t>
            </a:r>
            <a:endParaRPr lang="sv-SE" dirty="0"/>
          </a:p>
          <a:p>
            <a:pPr lvl="0" algn="ctr"/>
            <a:r>
              <a:rPr lang="sv-SE" dirty="0">
                <a:solidFill>
                  <a:prstClr val="black"/>
                </a:solidFill>
              </a:rPr>
              <a:t>”Mycket”</a:t>
            </a:r>
          </a:p>
          <a:p>
            <a:pPr algn="ctr"/>
            <a:endParaRPr lang="sv-SE" dirty="0"/>
          </a:p>
        </p:txBody>
      </p:sp>
      <p:pic>
        <p:nvPicPr>
          <p:cNvPr id="10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6891" y="58615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727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9761" y="460737"/>
            <a:ext cx="7772400" cy="4860199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sv-SE" sz="2300" b="1" cap="none" spc="0" dirty="0" smtClean="0">
                <a:solidFill>
                  <a:prstClr val="black"/>
                </a:solidFill>
                <a:latin typeface="Calibri"/>
              </a:rPr>
            </a:br>
            <a:endParaRPr lang="sv-SE" sz="2000" b="1" dirty="0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390525" y="1924322"/>
            <a:ext cx="7772400" cy="355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b="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2300" b="1" cap="none" spc="0" dirty="0" smtClean="0">
              <a:solidFill>
                <a:prstClr val="black"/>
              </a:solidFill>
              <a:latin typeface="Calibri"/>
            </a:endParaRPr>
          </a:p>
          <a:p>
            <a:endParaRPr lang="sv-SE" sz="2300" b="1" cap="none" spc="0" dirty="0">
              <a:solidFill>
                <a:prstClr val="black"/>
              </a:solidFill>
              <a:latin typeface="Calibri"/>
            </a:endParaRPr>
          </a:p>
          <a:p>
            <a:endParaRPr lang="sv-SE" sz="2300" b="1" cap="none" spc="0" dirty="0" smtClean="0">
              <a:solidFill>
                <a:prstClr val="black"/>
              </a:solidFill>
              <a:latin typeface="Calibri"/>
            </a:endParaRPr>
          </a:p>
          <a:p>
            <a:endParaRPr lang="sv-SE" sz="2300" b="1" cap="none" spc="0" dirty="0">
              <a:solidFill>
                <a:prstClr val="black"/>
              </a:solidFill>
              <a:latin typeface="Calibri"/>
            </a:endParaRPr>
          </a:p>
          <a:p>
            <a:endParaRPr lang="sv-SE" sz="2000" b="1" dirty="0"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342900" y="229977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Vad har Torsåkers </a:t>
            </a:r>
            <a:r>
              <a:rPr lang="sv-SE" sz="2800" dirty="0" err="1" smtClean="0"/>
              <a:t>if</a:t>
            </a:r>
            <a:r>
              <a:rPr lang="sv-SE" sz="2800" dirty="0" smtClean="0"/>
              <a:t> FÖR VERKSAMHET, forts </a:t>
            </a:r>
            <a:endParaRPr lang="sv-SE" sz="2800" dirty="0"/>
          </a:p>
        </p:txBody>
      </p:sp>
      <p:sp>
        <p:nvSpPr>
          <p:cNvPr id="8" name="textruta 7"/>
          <p:cNvSpPr txBox="1"/>
          <p:nvPr/>
        </p:nvSpPr>
        <p:spPr>
          <a:xfrm>
            <a:off x="342900" y="1600200"/>
            <a:ext cx="82701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Dessa ungdomar tränas av totalt:</a:t>
            </a:r>
          </a:p>
          <a:p>
            <a:endParaRPr lang="sv-SE" sz="2400" dirty="0"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25 ledare </a:t>
            </a:r>
            <a:r>
              <a:rPr lang="sv-SE" sz="2400" dirty="0" smtClean="0">
                <a:latin typeface="Calibri"/>
                <a:ea typeface="Calibri"/>
                <a:cs typeface="Times New Roman"/>
              </a:rPr>
              <a:t>som gemensamt gör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effectLst/>
                <a:latin typeface="Calibri"/>
                <a:ea typeface="Calibri"/>
                <a:cs typeface="Times New Roman"/>
              </a:rPr>
              <a:t>11 200 timmar/år </a:t>
            </a:r>
            <a:r>
              <a:rPr lang="sv-SE" sz="2400" dirty="0" smtClean="0">
                <a:effectLst/>
                <a:latin typeface="Calibri"/>
                <a:ea typeface="Calibri"/>
                <a:cs typeface="Times New Roman"/>
              </a:rPr>
              <a:t>vilket motsvarar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5,5</a:t>
            </a:r>
            <a:r>
              <a:rPr lang="sv-SE" sz="2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sv-SE" sz="2400" b="1" dirty="0" smtClean="0">
                <a:latin typeface="Calibri"/>
                <a:ea typeface="Calibri"/>
                <a:cs typeface="Times New Roman"/>
              </a:rPr>
              <a:t>heltidsanställda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effectLst/>
                <a:latin typeface="Calibri"/>
                <a:ea typeface="Calibri"/>
                <a:cs typeface="Times New Roman"/>
              </a:rPr>
              <a:t>1 680 000 kr </a:t>
            </a:r>
            <a:r>
              <a:rPr lang="sv-SE" sz="2400" dirty="0" smtClean="0">
                <a:effectLst/>
                <a:latin typeface="Calibri"/>
                <a:ea typeface="Calibri"/>
                <a:cs typeface="Times New Roman"/>
              </a:rPr>
              <a:t>skulle </a:t>
            </a:r>
            <a:r>
              <a:rPr lang="sv-SE" sz="2400" smtClean="0">
                <a:effectLst/>
                <a:latin typeface="Calibri"/>
                <a:ea typeface="Calibri"/>
                <a:cs typeface="Times New Roman"/>
              </a:rPr>
              <a:t>lönekostnaden </a:t>
            </a:r>
            <a:r>
              <a:rPr lang="sv-SE" sz="2400" smtClean="0">
                <a:effectLst/>
                <a:latin typeface="Calibri"/>
                <a:ea typeface="Calibri"/>
                <a:cs typeface="Times New Roman"/>
              </a:rPr>
              <a:t>vara </a:t>
            </a:r>
            <a:r>
              <a:rPr lang="sv-SE" sz="1400" b="1" smtClean="0">
                <a:latin typeface="Calibri"/>
                <a:ea typeface="Calibri"/>
                <a:cs typeface="Times New Roman"/>
              </a:rPr>
              <a:t>(</a:t>
            </a:r>
            <a:r>
              <a:rPr lang="sv-SE" sz="1400" b="1" dirty="0">
                <a:latin typeface="Calibri"/>
                <a:ea typeface="Calibri"/>
                <a:cs typeface="Times New Roman"/>
              </a:rPr>
              <a:t>150 kr/</a:t>
            </a:r>
            <a:r>
              <a:rPr lang="sv-SE" sz="1400" b="1" dirty="0" err="1">
                <a:latin typeface="Calibri"/>
                <a:ea typeface="Calibri"/>
                <a:cs typeface="Times New Roman"/>
              </a:rPr>
              <a:t>tim</a:t>
            </a:r>
            <a:r>
              <a:rPr lang="sv-SE" sz="1400" b="1" dirty="0">
                <a:latin typeface="Calibri"/>
                <a:ea typeface="Calibri"/>
                <a:cs typeface="Times New Roman"/>
              </a:rPr>
              <a:t>)</a:t>
            </a:r>
            <a:endParaRPr lang="sv-SE" sz="1400" dirty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sv-SE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457200" y="4322985"/>
            <a:ext cx="65429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Citat från ledare i Torsåkers IF</a:t>
            </a:r>
            <a:endParaRPr lang="sv-SE" dirty="0" smtClean="0"/>
          </a:p>
          <a:p>
            <a:pPr algn="ctr"/>
            <a:r>
              <a:rPr lang="sv-SE" dirty="0" smtClean="0"/>
              <a:t>”Blir glad bara av namnet Torsåkers IF”</a:t>
            </a:r>
          </a:p>
          <a:p>
            <a:pPr algn="ctr"/>
            <a:r>
              <a:rPr lang="sv-SE" dirty="0" smtClean="0"/>
              <a:t>”Glädje för ung som gammal”</a:t>
            </a:r>
          </a:p>
          <a:p>
            <a:pPr algn="ctr"/>
            <a:r>
              <a:rPr lang="sv-SE" dirty="0" smtClean="0"/>
              <a:t>”Med engagemang kan jag få ungdomar att känna glädje för sin idrott och utvecklas som individ”</a:t>
            </a:r>
          </a:p>
          <a:p>
            <a:pPr algn="ctr"/>
            <a:r>
              <a:rPr lang="sv-SE" dirty="0" smtClean="0"/>
              <a:t>”Nav i byn för alla”</a:t>
            </a:r>
          </a:p>
          <a:p>
            <a:pPr algn="ctr"/>
            <a:r>
              <a:rPr lang="sv-SE" dirty="0" smtClean="0"/>
              <a:t>”Idéer, kunskap, kontakter, närvaro”</a:t>
            </a:r>
          </a:p>
          <a:p>
            <a:endParaRPr lang="sv-SE" dirty="0"/>
          </a:p>
        </p:txBody>
      </p:sp>
      <p:pic>
        <p:nvPicPr>
          <p:cNvPr id="9" name="Picture 4" descr="https://scontent-frt3-1.xx.fbcdn.net/v/t1.0-9/13428463_541651826020065_4755117408130842417_n.jpg?oh=b119e56ba9237dcbfb95c20eb6a9da22&amp;oe=5875EEE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046" y="1924322"/>
            <a:ext cx="1475554" cy="26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hape 438" descr="logo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31271" y="94828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733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0">
              <a:schemeClr val="bg1">
                <a:tint val="100000"/>
                <a:shade val="59000"/>
                <a:satMod val="120000"/>
                <a:lumMod val="68000"/>
                <a:lumOff val="32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2"/>
          <p:cNvSpPr txBox="1">
            <a:spLocks/>
          </p:cNvSpPr>
          <p:nvPr/>
        </p:nvSpPr>
        <p:spPr>
          <a:xfrm>
            <a:off x="173083" y="158147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Vad gör då all träning och alla ledartimmar för nytta ?</a:t>
            </a:r>
            <a:endParaRPr lang="sv-SE" sz="2800" dirty="0"/>
          </a:p>
        </p:txBody>
      </p:sp>
      <p:sp>
        <p:nvSpPr>
          <p:cNvPr id="7" name="textruta 6"/>
          <p:cNvSpPr txBox="1"/>
          <p:nvPr/>
        </p:nvSpPr>
        <p:spPr>
          <a:xfrm>
            <a:off x="342900" y="1524318"/>
            <a:ext cx="82701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Både barn och vuxna finns i ett samanhang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effectLst/>
                <a:latin typeface="Calibri"/>
                <a:ea typeface="Calibri"/>
                <a:cs typeface="Times New Roman"/>
              </a:rPr>
              <a:t>Fostras i grupp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Lära sig ta hänsyn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effectLst/>
                <a:latin typeface="Calibri"/>
                <a:ea typeface="Calibri"/>
                <a:cs typeface="Times New Roman"/>
              </a:rPr>
              <a:t>Röra på sig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Gemenskap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Ökar inlärningen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effectLst/>
                <a:latin typeface="Calibri"/>
                <a:ea typeface="Calibri"/>
                <a:cs typeface="Times New Roman"/>
              </a:rPr>
              <a:t>Föreningsliv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Framtida ledare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effectLst/>
                <a:latin typeface="Calibri"/>
                <a:ea typeface="Calibri"/>
                <a:cs typeface="Times New Roman"/>
              </a:rPr>
              <a:t>Delaktighet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b="1" dirty="0" smtClean="0">
                <a:latin typeface="Calibri"/>
                <a:ea typeface="Calibri"/>
                <a:cs typeface="Times New Roman"/>
              </a:rPr>
              <a:t>Ökat självförtroende</a:t>
            </a:r>
            <a:endParaRPr lang="sv-SE" sz="24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4611527" y="2939143"/>
            <a:ext cx="3200401" cy="3122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4611527" y="2946400"/>
            <a:ext cx="3200400" cy="313932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Forskning visar:</a:t>
            </a:r>
          </a:p>
          <a:p>
            <a:pPr algn="ctr"/>
            <a:endParaRPr lang="sv-SE" dirty="0"/>
          </a:p>
          <a:p>
            <a:pPr algn="ctr"/>
            <a:r>
              <a:rPr lang="sv-SE" b="1" dirty="0" smtClean="0"/>
              <a:t>13 %</a:t>
            </a:r>
            <a:r>
              <a:rPr lang="sv-SE" dirty="0" smtClean="0"/>
              <a:t> av varje årskull hamnar i utanförskap</a:t>
            </a:r>
          </a:p>
          <a:p>
            <a:pPr algn="ctr"/>
            <a:endParaRPr lang="sv-SE" dirty="0"/>
          </a:p>
          <a:p>
            <a:pPr algn="ctr"/>
            <a:r>
              <a:rPr lang="sv-SE" dirty="0" smtClean="0"/>
              <a:t>Utanförskapet för </a:t>
            </a:r>
            <a:r>
              <a:rPr lang="sv-SE" b="1" dirty="0" smtClean="0"/>
              <a:t>1</a:t>
            </a:r>
            <a:r>
              <a:rPr lang="sv-SE" dirty="0" smtClean="0"/>
              <a:t> person kostar samhället  </a:t>
            </a:r>
            <a:r>
              <a:rPr lang="sv-SE" b="1" dirty="0" smtClean="0"/>
              <a:t>10 – 15 miljoner</a:t>
            </a:r>
          </a:p>
          <a:p>
            <a:pPr algn="ctr"/>
            <a:endParaRPr lang="sv-SE" b="1" dirty="0"/>
          </a:p>
          <a:p>
            <a:pPr algn="ctr"/>
            <a:r>
              <a:rPr lang="sv-SE" dirty="0" smtClean="0"/>
              <a:t>Fakta från www.utanförskapetspris.se</a:t>
            </a:r>
            <a:endParaRPr lang="sv-SE" dirty="0"/>
          </a:p>
        </p:txBody>
      </p:sp>
      <p:pic>
        <p:nvPicPr>
          <p:cNvPr id="8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31271" y="94828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9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2"/>
          <p:cNvSpPr txBox="1">
            <a:spLocks/>
          </p:cNvSpPr>
          <p:nvPr/>
        </p:nvSpPr>
        <p:spPr>
          <a:xfrm>
            <a:off x="212816" y="158147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Gör vi nytta för fler ?</a:t>
            </a:r>
            <a:endParaRPr lang="sv-SE" sz="2800" dirty="0"/>
          </a:p>
        </p:txBody>
      </p:sp>
      <p:sp>
        <p:nvSpPr>
          <p:cNvPr id="8" name="textruta 7"/>
          <p:cNvSpPr txBox="1"/>
          <p:nvPr/>
        </p:nvSpPr>
        <p:spPr>
          <a:xfrm>
            <a:off x="342900" y="1346518"/>
            <a:ext cx="827014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För att alla verksamhet ska fungera så har vi utöver alla </a:t>
            </a:r>
            <a:r>
              <a:rPr lang="sv-SE" sz="2400" dirty="0" err="1" smtClean="0">
                <a:latin typeface="Calibri"/>
                <a:ea typeface="Calibri"/>
                <a:cs typeface="Times New Roman"/>
              </a:rPr>
              <a:t>ledar</a:t>
            </a:r>
            <a:r>
              <a:rPr lang="sv-SE" sz="2400" dirty="0" smtClean="0">
                <a:latin typeface="Calibri"/>
                <a:ea typeface="Calibri"/>
                <a:cs typeface="Times New Roman"/>
              </a:rPr>
              <a:t> en mängd ideella krafter som engagerar sig i Torsåkers IF</a:t>
            </a:r>
          </a:p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Tillsammans gör det: </a:t>
            </a:r>
          </a:p>
          <a:p>
            <a:endParaRPr lang="sv-SE" sz="2400" dirty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12 000 timmar </a:t>
            </a:r>
            <a:r>
              <a:rPr lang="sv-SE" sz="2400" dirty="0" smtClean="0">
                <a:latin typeface="Calibri"/>
                <a:ea typeface="Calibri"/>
                <a:cs typeface="Times New Roman"/>
              </a:rPr>
              <a:t>som motsvarar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>
                <a:latin typeface="Calibri"/>
                <a:ea typeface="Calibri"/>
                <a:cs typeface="Times New Roman"/>
              </a:rPr>
              <a:t>6</a:t>
            </a:r>
            <a:r>
              <a:rPr lang="sv-SE" sz="28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sv-SE" sz="2961" b="1" dirty="0" smtClean="0">
                <a:latin typeface="Calibri"/>
                <a:ea typeface="Calibri"/>
                <a:cs typeface="Times New Roman"/>
              </a:rPr>
              <a:t>heltidsanställda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1 800 000 kr i lön </a:t>
            </a:r>
            <a:r>
              <a:rPr lang="sv-SE" b="1" dirty="0" smtClean="0">
                <a:latin typeface="Calibri"/>
                <a:ea typeface="Calibri"/>
                <a:cs typeface="Times New Roman"/>
              </a:rPr>
              <a:t>(150 kr/</a:t>
            </a:r>
            <a:r>
              <a:rPr lang="sv-SE" b="1" dirty="0" err="1" smtClean="0">
                <a:latin typeface="Calibri"/>
                <a:ea typeface="Calibri"/>
                <a:cs typeface="Times New Roman"/>
              </a:rPr>
              <a:t>tim</a:t>
            </a:r>
            <a:r>
              <a:rPr lang="sv-SE" b="1" dirty="0" smtClean="0">
                <a:latin typeface="Calibri"/>
                <a:ea typeface="Calibri"/>
                <a:cs typeface="Times New Roman"/>
              </a:rPr>
              <a:t>)</a:t>
            </a:r>
            <a:endParaRPr lang="sv-SE" dirty="0" smtClean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sv-SE" sz="2000" b="1" dirty="0">
              <a:latin typeface="Calibri"/>
              <a:ea typeface="Calibri"/>
              <a:cs typeface="Times New Roman"/>
            </a:endParaRPr>
          </a:p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Våra matcher och arrangemang lockar </a:t>
            </a:r>
          </a:p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besökare till Torsåkers IP och Torsåker</a:t>
            </a:r>
          </a:p>
          <a:p>
            <a:endParaRPr lang="sv-SE" sz="2000" dirty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4 500 besökare 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på matcher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3 000 besökare 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på arrangemang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sv-SE" sz="20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2" descr="https://scontent-frt3-1.xx.fbcdn.net/v/t34.0-12/14384166_10208806669261452_1494112098_n.jpg?oh=40bc67af352ddfcc2366216e634da2ee&amp;oe=57E2F2B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728" y="3012345"/>
            <a:ext cx="3344784" cy="165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Shape 438" descr="logo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3879" y="0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1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1952625"/>
            <a:ext cx="7772400" cy="2057400"/>
          </a:xfrm>
        </p:spPr>
        <p:txBody>
          <a:bodyPr/>
          <a:lstStyle/>
          <a:p>
            <a:r>
              <a:rPr lang="sv-SE" sz="2400" dirty="0" smtClean="0"/>
              <a:t>    </a:t>
            </a:r>
            <a:endParaRPr lang="sv-SE" sz="2400" dirty="0"/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212816" y="158147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Betyder det något för Torsåker som ort ?</a:t>
            </a:r>
            <a:endParaRPr lang="sv-SE" sz="2800" dirty="0"/>
          </a:p>
        </p:txBody>
      </p:sp>
      <p:sp>
        <p:nvSpPr>
          <p:cNvPr id="8" name="textruta 7"/>
          <p:cNvSpPr txBox="1"/>
          <p:nvPr/>
        </p:nvSpPr>
        <p:spPr>
          <a:xfrm>
            <a:off x="342899" y="1448118"/>
            <a:ext cx="827014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Ja, det gör det:</a:t>
            </a:r>
          </a:p>
          <a:p>
            <a:endParaRPr lang="sv-SE" sz="2400" dirty="0" smtClean="0">
              <a:latin typeface="Calibri"/>
              <a:ea typeface="Calibri"/>
              <a:cs typeface="Times New Roman"/>
            </a:endParaRPr>
          </a:p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Om varje besökare på matcher handlar i vår cafeteria för </a:t>
            </a:r>
            <a:endParaRPr lang="sv-SE" sz="2400" dirty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50 kr i snitt 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så ger det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225 000 i intäkter</a:t>
            </a:r>
            <a:endParaRPr lang="sv-SE" sz="2000" dirty="0" smtClean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sv-SE" sz="2000" b="1" dirty="0">
              <a:latin typeface="Calibri"/>
              <a:ea typeface="Calibri"/>
              <a:cs typeface="Times New Roman"/>
            </a:endParaRPr>
          </a:p>
          <a:p>
            <a:r>
              <a:rPr lang="sv-SE" sz="2400" dirty="0" smtClean="0">
                <a:latin typeface="Calibri"/>
                <a:ea typeface="Calibri"/>
                <a:cs typeface="Times New Roman"/>
              </a:rPr>
              <a:t>Om varje besökare på arrangemang handlar för:</a:t>
            </a:r>
          </a:p>
          <a:p>
            <a:endParaRPr lang="sv-SE" sz="2000" dirty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100 kr i snitt 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så ger det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800" b="1" dirty="0" smtClean="0">
                <a:latin typeface="Calibri"/>
                <a:ea typeface="Calibri"/>
                <a:cs typeface="Times New Roman"/>
              </a:rPr>
              <a:t>300 000 till ”byn” 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(Gästis, Macken, ICA </a:t>
            </a:r>
            <a:r>
              <a:rPr lang="sv-SE" sz="2000" dirty="0" err="1" smtClean="0">
                <a:latin typeface="Calibri"/>
                <a:ea typeface="Calibri"/>
                <a:cs typeface="Times New Roman"/>
              </a:rPr>
              <a:t>mfl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)</a:t>
            </a:r>
          </a:p>
          <a:p>
            <a:endParaRPr lang="sv-SE" sz="2000" b="1" dirty="0" smtClean="0">
              <a:latin typeface="Calibri"/>
              <a:ea typeface="Calibri"/>
              <a:cs typeface="Times New Roman"/>
            </a:endParaRPr>
          </a:p>
          <a:p>
            <a:r>
              <a:rPr lang="sv-SE" sz="2000" dirty="0" smtClean="0">
                <a:latin typeface="Calibri"/>
                <a:ea typeface="Calibri"/>
                <a:cs typeface="Times New Roman"/>
              </a:rPr>
              <a:t>(50 kr är ett </a:t>
            </a:r>
            <a:r>
              <a:rPr lang="sv-SE" sz="2000" dirty="0" err="1" smtClean="0">
                <a:latin typeface="Calibri"/>
                <a:ea typeface="Calibri"/>
                <a:cs typeface="Times New Roman"/>
              </a:rPr>
              <a:t>antagade</a:t>
            </a:r>
            <a:r>
              <a:rPr lang="sv-SE" sz="2000" dirty="0" smtClean="0">
                <a:latin typeface="Calibri"/>
                <a:ea typeface="Calibri"/>
                <a:cs typeface="Times New Roman"/>
              </a:rPr>
              <a:t> utifrån kaffe 15 kr, bröd 10, inträde seniormatch 50 kr,</a:t>
            </a:r>
          </a:p>
          <a:p>
            <a:r>
              <a:rPr lang="sv-SE" sz="2000" dirty="0" smtClean="0">
                <a:latin typeface="Calibri"/>
                <a:ea typeface="Calibri"/>
                <a:cs typeface="Times New Roman"/>
              </a:rPr>
              <a:t>Besökare arrangemang är bara ett exempel för att påvisa omfattningen)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sv-SE" sz="20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6" name="Shape 438" descr="logo-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3879" y="0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512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87000">
              <a:schemeClr val="bg1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1952625"/>
            <a:ext cx="7772400" cy="2057400"/>
          </a:xfrm>
        </p:spPr>
        <p:txBody>
          <a:bodyPr/>
          <a:lstStyle/>
          <a:p>
            <a:r>
              <a:rPr lang="sv-SE" sz="2400" dirty="0" smtClean="0"/>
              <a:t>    </a:t>
            </a:r>
            <a:endParaRPr lang="sv-SE" sz="2400" dirty="0"/>
          </a:p>
        </p:txBody>
      </p:sp>
      <p:sp>
        <p:nvSpPr>
          <p:cNvPr id="7" name="Platshållare för text 2"/>
          <p:cNvSpPr txBox="1">
            <a:spLocks/>
          </p:cNvSpPr>
          <p:nvPr/>
        </p:nvSpPr>
        <p:spPr>
          <a:xfrm>
            <a:off x="212816" y="158147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HAR ALLT VI GÖR NÅGON mer BETYDELSE ?</a:t>
            </a:r>
            <a:endParaRPr lang="sv-SE" sz="2800" dirty="0"/>
          </a:p>
        </p:txBody>
      </p:sp>
      <p:sp>
        <p:nvSpPr>
          <p:cNvPr id="8" name="textruta 7"/>
          <p:cNvSpPr txBox="1"/>
          <p:nvPr/>
        </p:nvSpPr>
        <p:spPr>
          <a:xfrm>
            <a:off x="344714" y="1448118"/>
            <a:ext cx="82701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Calibri"/>
                <a:ea typeface="Calibri"/>
                <a:cs typeface="Times New Roman"/>
              </a:rPr>
              <a:t>Ja, vi är helt övertygade att det gör skillnad och har betydelse.</a:t>
            </a:r>
          </a:p>
          <a:p>
            <a:endParaRPr lang="sv-SE" sz="2400" b="1" dirty="0" smtClean="0">
              <a:latin typeface="Calibri"/>
              <a:ea typeface="Calibri"/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Fotbollsverksamheten vi erbjuder ger förutsättningar för friskare barn och ungdomar och sedan som vuxen.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Finns studier som visar positiva samband mellan fysisk aktivitet och inlärning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Skapar insyn om föreningsliv och att vara 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Alla arrangemang vi genomför skapar en gemensakap för Torsåker som ort att bo och verka 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Calibri"/>
                <a:ea typeface="Calibri"/>
                <a:cs typeface="Times New Roman"/>
              </a:rPr>
              <a:t>Vi bidrar till ökad besöksnäring i kommunen</a:t>
            </a:r>
          </a:p>
        </p:txBody>
      </p:sp>
      <p:pic>
        <p:nvPicPr>
          <p:cNvPr id="9" name="Picture 2" descr="https://scontent-frt3-1.xx.fbcdn.net/v/t34.0-12/14429251_10208806671301503_1891101566_n.jpg?oh=6644a016d5c23b4f6fb4d37df38ea3f2&amp;oe=57E30DB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385" y="4833977"/>
            <a:ext cx="1975381" cy="197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hape 438" descr="logo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03879" y="0"/>
            <a:ext cx="1663308" cy="1505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273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Väsentlig.thmx</Template>
  <TotalTime>1085</TotalTime>
  <Words>655</Words>
  <Application>Microsoft Office PowerPoint</Application>
  <PresentationFormat>Bildspel på skärmen (4:3)</PresentationFormat>
  <Paragraphs>155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Essential</vt:lpstr>
      <vt:lpstr>   </vt:lpstr>
      <vt:lpstr>    </vt:lpstr>
      <vt:lpstr>    </vt:lpstr>
      <vt:lpstr>         </vt:lpstr>
      <vt:lpstr> </vt:lpstr>
      <vt:lpstr>PowerPoint-presentation</vt:lpstr>
      <vt:lpstr>PowerPoint-presentation</vt:lpstr>
      <vt:lpstr>    </vt:lpstr>
      <vt:lpstr>    </vt:lpstr>
      <vt:lpstr>    </vt:lpstr>
      <vt:lpstr>    </vt:lpstr>
    </vt:vector>
  </TitlesOfParts>
  <Company>Torsåkers 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Framtid TIF</dc:title>
  <dc:creator>David Laksola</dc:creator>
  <cp:lastModifiedBy>Torsåkers IF Kansli</cp:lastModifiedBy>
  <cp:revision>108</cp:revision>
  <cp:lastPrinted>2017-01-19T13:08:05Z</cp:lastPrinted>
  <dcterms:created xsi:type="dcterms:W3CDTF">2014-12-21T20:26:15Z</dcterms:created>
  <dcterms:modified xsi:type="dcterms:W3CDTF">2019-11-10T10:31:59Z</dcterms:modified>
</cp:coreProperties>
</file>